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sldIdLst>
    <p:sldId id="256" r:id="rId2"/>
    <p:sldId id="259" r:id="rId3"/>
    <p:sldId id="258" r:id="rId4"/>
    <p:sldId id="260" r:id="rId5"/>
    <p:sldId id="261" r:id="rId6"/>
    <p:sldId id="262" r:id="rId7"/>
    <p:sldId id="257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89" r:id="rId16"/>
    <p:sldId id="268" r:id="rId17"/>
    <p:sldId id="271" r:id="rId18"/>
    <p:sldId id="272" r:id="rId19"/>
    <p:sldId id="273" r:id="rId20"/>
    <p:sldId id="274" r:id="rId21"/>
    <p:sldId id="275" r:id="rId22"/>
    <p:sldId id="283" r:id="rId23"/>
    <p:sldId id="276" r:id="rId24"/>
    <p:sldId id="284" r:id="rId25"/>
    <p:sldId id="277" r:id="rId26"/>
    <p:sldId id="279" r:id="rId27"/>
    <p:sldId id="278" r:id="rId28"/>
    <p:sldId id="280" r:id="rId29"/>
    <p:sldId id="281" r:id="rId30"/>
    <p:sldId id="282" r:id="rId31"/>
    <p:sldId id="290" r:id="rId32"/>
    <p:sldId id="285" r:id="rId33"/>
    <p:sldId id="286" r:id="rId34"/>
    <p:sldId id="287" r:id="rId35"/>
    <p:sldId id="288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ir Dirin" initials="AD" lastIdx="1" clrIdx="0">
    <p:extLst>
      <p:ext uri="{19B8F6BF-5375-455C-9EA6-DF929625EA0E}">
        <p15:presenceInfo xmlns:p15="http://schemas.microsoft.com/office/powerpoint/2012/main" userId="S::amirdi@metropolia.fi::c057c9ef-7a5b-45f9-9150-4b20cc0029e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>
      <p:cViewPr varScale="1">
        <p:scale>
          <a:sx n="68" d="100"/>
          <a:sy n="68" d="100"/>
        </p:scale>
        <p:origin x="1264" y="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1-09T11:25:58.052" idx="1">
    <p:pos x="10" y="10"/>
    <p:text>09.1 untill here</p:text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6319" y="802299"/>
            <a:ext cx="5618515" cy="2541431"/>
          </a:xfrm>
        </p:spPr>
        <p:txBody>
          <a:bodyPr bIns="0"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6319" y="3531205"/>
            <a:ext cx="5618515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FFEF4-6DFB-40EC-A31E-79632E98FD5E}" type="datetimeFigureOut">
              <a:rPr lang="fi-FI" smtClean="0"/>
              <a:t>10.1.2023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96319" y="329308"/>
            <a:ext cx="3086292" cy="309201"/>
          </a:xfrm>
        </p:spPr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4703" y="798973"/>
            <a:ext cx="802005" cy="503578"/>
          </a:xfrm>
        </p:spPr>
        <p:txBody>
          <a:bodyPr/>
          <a:lstStyle/>
          <a:p>
            <a:fld id="{6FD74ECF-7A9A-4E0E-BB51-E3F504E40450}" type="slidenum">
              <a:rPr lang="fi-FI" smtClean="0"/>
              <a:t>‹#›</a:t>
            </a:fld>
            <a:endParaRPr lang="fi-FI"/>
          </a:p>
        </p:txBody>
      </p:sp>
      <p:cxnSp>
        <p:nvCxnSpPr>
          <p:cNvPr id="15" name="Straight Connector 14"/>
          <p:cNvCxnSpPr/>
          <p:nvPr/>
        </p:nvCxnSpPr>
        <p:spPr>
          <a:xfrm>
            <a:off x="2396319" y="3528542"/>
            <a:ext cx="561851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915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FFEF4-6DFB-40EC-A31E-79632E98FD5E}" type="datetimeFigureOut">
              <a:rPr lang="fi-FI" smtClean="0"/>
              <a:t>10.1.2023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74ECF-7A9A-4E0E-BB51-E3F504E40450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70098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8028" y="798974"/>
            <a:ext cx="110302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3491" y="798974"/>
            <a:ext cx="5301095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FFEF4-6DFB-40EC-A31E-79632E98FD5E}" type="datetimeFigureOut">
              <a:rPr lang="fi-FI" smtClean="0"/>
              <a:t>10.1.2023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74ECF-7A9A-4E0E-BB51-E3F504E40450}" type="slidenum">
              <a:rPr lang="fi-FI" smtClean="0"/>
              <a:t>‹#›</a:t>
            </a:fld>
            <a:endParaRPr lang="fi-FI"/>
          </a:p>
        </p:txBody>
      </p:sp>
      <p:cxnSp>
        <p:nvCxnSpPr>
          <p:cNvPr id="15" name="Straight Connector 14"/>
          <p:cNvCxnSpPr/>
          <p:nvPr/>
        </p:nvCxnSpPr>
        <p:spPr>
          <a:xfrm>
            <a:off x="6918028" y="798974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9365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FFEF4-6DFB-40EC-A31E-79632E98FD5E}" type="datetimeFigureOut">
              <a:rPr lang="fi-FI" smtClean="0"/>
              <a:t>10.1.2023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74ECF-7A9A-4E0E-BB51-E3F504E40450}" type="slidenum">
              <a:rPr lang="fi-FI" smtClean="0"/>
              <a:t>‹#›</a:t>
            </a:fld>
            <a:endParaRPr lang="fi-FI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500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1756130"/>
            <a:ext cx="5617002" cy="188795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2" y="3806196"/>
            <a:ext cx="561700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FFEF4-6DFB-40EC-A31E-79632E98FD5E}" type="datetimeFigureOut">
              <a:rPr lang="fi-FI" smtClean="0"/>
              <a:t>10.1.2023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74ECF-7A9A-4E0E-BB51-E3F504E40450}" type="slidenum">
              <a:rPr lang="fi-FI" smtClean="0"/>
              <a:t>‹#›</a:t>
            </a:fld>
            <a:endParaRPr lang="fi-FI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43491" y="3804985"/>
            <a:ext cx="56170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8733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890"/>
            <a:ext cx="6571343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3490" y="2013936"/>
            <a:ext cx="3125871" cy="34375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9182" y="2013936"/>
            <a:ext cx="3125652" cy="34375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FFEF4-6DFB-40EC-A31E-79632E98FD5E}" type="datetimeFigureOut">
              <a:rPr lang="fi-FI" smtClean="0"/>
              <a:t>10.1.2023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74ECF-7A9A-4E0E-BB51-E3F504E40450}" type="slidenum">
              <a:rPr lang="fi-FI" smtClean="0"/>
              <a:t>‹#›</a:t>
            </a:fld>
            <a:endParaRPr lang="fi-FI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2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164"/>
            <a:ext cx="6571344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9550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3491" y="2824270"/>
            <a:ext cx="3125766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9182" y="2023004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9182" y="2821491"/>
            <a:ext cx="31256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FFEF4-6DFB-40EC-A31E-79632E98FD5E}" type="datetimeFigureOut">
              <a:rPr lang="fi-FI" smtClean="0"/>
              <a:t>10.1.2023</a:t>
            </a:fld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74ECF-7A9A-4E0E-BB51-E3F504E40450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819132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FFEF4-6DFB-40EC-A31E-79632E98FD5E}" type="datetimeFigureOut">
              <a:rPr lang="fi-FI" smtClean="0"/>
              <a:t>10.1.2023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74ECF-7A9A-4E0E-BB51-E3F504E40450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386214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FFEF4-6DFB-40EC-A31E-79632E98FD5E}" type="datetimeFigureOut">
              <a:rPr lang="fi-FI" smtClean="0"/>
              <a:t>10.1.2023</a:t>
            </a:fld>
            <a:endParaRPr lang="fi-F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74ECF-7A9A-4E0E-BB51-E3F504E40450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261656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9042" y="798973"/>
            <a:ext cx="2425950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656" y="798974"/>
            <a:ext cx="3828178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9042" y="3205492"/>
            <a:ext cx="2427369" cy="224818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FFEF4-6DFB-40EC-A31E-79632E98FD5E}" type="datetimeFigureOut">
              <a:rPr lang="fi-FI" smtClean="0"/>
              <a:t>10.1.2023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74ECF-7A9A-4E0E-BB51-E3F504E40450}" type="slidenum">
              <a:rPr lang="fi-FI" smtClean="0"/>
              <a:t>‹#›</a:t>
            </a:fld>
            <a:endParaRPr lang="fi-FI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1748" y="3205491"/>
            <a:ext cx="242327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9101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996501" y="482171"/>
            <a:ext cx="3511387" cy="5149101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148" y="1129513"/>
            <a:ext cx="3244935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0128" y="1122543"/>
            <a:ext cx="223499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492" y="3145992"/>
            <a:ext cx="3240286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36664" y="5469857"/>
            <a:ext cx="3252420" cy="320123"/>
          </a:xfrm>
        </p:spPr>
        <p:txBody>
          <a:bodyPr/>
          <a:lstStyle>
            <a:lvl1pPr algn="l">
              <a:defRPr/>
            </a:lvl1pPr>
          </a:lstStyle>
          <a:p>
            <a:fld id="{FF0FFEF4-6DFB-40EC-A31E-79632E98FD5E}" type="datetimeFigureOut">
              <a:rPr lang="fi-FI" smtClean="0"/>
              <a:t>10.1.2023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37530" y="318641"/>
            <a:ext cx="3251553" cy="320931"/>
          </a:xfrm>
        </p:spPr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74ECF-7A9A-4E0E-BB51-E3F504E40450}" type="slidenum">
              <a:rPr lang="fi-FI" smtClean="0"/>
              <a:t>‹#›</a:t>
            </a:fld>
            <a:endParaRPr lang="fi-FI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1281" y="3143605"/>
            <a:ext cx="324201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3428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015734"/>
            <a:ext cx="9144000" cy="407952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6095253"/>
            <a:ext cx="9144001" cy="774727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6101127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3491" y="804520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5733"/>
            <a:ext cx="6571343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46542" y="330370"/>
            <a:ext cx="2368292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0FFEF4-6DFB-40EC-A31E-79632E98FD5E}" type="datetimeFigureOut">
              <a:rPr lang="fi-FI" smtClean="0"/>
              <a:t>10.1.2023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3491" y="329308"/>
            <a:ext cx="403400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725" y="798973"/>
            <a:ext cx="795746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FD74ECF-7A9A-4E0E-BB51-E3F504E40450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72716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ternetworldstats.com/stats.htm" TargetMode="External"/><Relationship Id="rId2" Type="http://schemas.openxmlformats.org/officeDocument/2006/relationships/hyperlink" Target="https://public.dhe.ibm.com/common/ssi/ecm/wr/en/wrl12345usen/watson-customer-engagement-watson-marketing-wr-other-papers-and-reports-wrl12345usen-20170719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urworldindata.org/internet" TargetMode="External"/><Relationship Id="rId4" Type="http://schemas.openxmlformats.org/officeDocument/2006/relationships/hyperlink" Target="https://www.internetlivestats.com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i-FI" dirty="0"/>
              <a:t>Data </a:t>
            </a:r>
            <a:r>
              <a:rPr lang="fi-FI" dirty="0" err="1"/>
              <a:t>Modeling</a:t>
            </a:r>
            <a:endParaRPr lang="fi-FI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i-FI" dirty="0"/>
              <a:t>Amir Dirin</a:t>
            </a:r>
          </a:p>
        </p:txBody>
      </p:sp>
    </p:spTree>
    <p:extLst>
      <p:ext uri="{BB962C8B-B14F-4D97-AF65-F5344CB8AC3E}">
        <p14:creationId xmlns:p14="http://schemas.microsoft.com/office/powerpoint/2010/main" val="607098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D831D-D0C0-4CA8-8EA0-C71C132F0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Steps</a:t>
            </a:r>
            <a:r>
              <a:rPr lang="fi-FI" dirty="0"/>
              <a:t> in data </a:t>
            </a:r>
            <a:r>
              <a:rPr lang="fi-FI" dirty="0" err="1"/>
              <a:t>modeling</a:t>
            </a:r>
            <a:endParaRPr lang="fi-FI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99C14C-D1B6-42AD-8EF4-45AC2C793848}"/>
              </a:ext>
            </a:extLst>
          </p:cNvPr>
          <p:cNvSpPr/>
          <p:nvPr/>
        </p:nvSpPr>
        <p:spPr>
          <a:xfrm>
            <a:off x="457200" y="2132856"/>
            <a:ext cx="4042792" cy="36536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1" indent="-228600" defTabSz="914400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</a:pPr>
            <a:r>
              <a:rPr lang="en-US" sz="1100" b="1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 the business challenge</a:t>
            </a:r>
          </a:p>
          <a:p>
            <a:pPr marL="228600" lvl="1" indent="-228600" defTabSz="914400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</a:pPr>
            <a:r>
              <a:rPr lang="en-US" sz="1100" b="1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Pull the right data from the business</a:t>
            </a:r>
          </a:p>
          <a:p>
            <a:pPr marL="228600" lvl="1" indent="-228600" defTabSz="914400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</a:pPr>
            <a:r>
              <a:rPr lang="en-US" sz="1100" b="1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 and organize data</a:t>
            </a:r>
          </a:p>
          <a:p>
            <a:pPr marL="228600" lvl="1" indent="-228600" defTabSz="914400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</a:pPr>
            <a:r>
              <a:rPr lang="en-US" sz="1100" b="1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 conceptual model</a:t>
            </a:r>
          </a:p>
          <a:p>
            <a:pPr marL="228600" lvl="1" indent="-228600" defTabSz="914400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</a:pPr>
            <a:r>
              <a:rPr lang="en-US" sz="1100" b="1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the logical database design</a:t>
            </a:r>
          </a:p>
          <a:p>
            <a:pPr marL="228600" lvl="1" indent="-228600" defTabSz="914400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</a:pPr>
            <a:r>
              <a:rPr lang="en-US" sz="1100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the physical database design</a:t>
            </a:r>
          </a:p>
          <a:p>
            <a:pPr marL="228600" lvl="1" indent="-228600" defTabSz="914400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</a:pPr>
            <a:r>
              <a:rPr lang="en-US" sz="1100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Map stakeholders and their requirements for the data model</a:t>
            </a:r>
          </a:p>
          <a:p>
            <a:pPr marL="228600" lvl="1" indent="-228600" defTabSz="914400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</a:pPr>
            <a:r>
              <a:rPr lang="en-US" sz="1100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 a gap analysis of requirements vs. datasets</a:t>
            </a:r>
          </a:p>
          <a:p>
            <a:pPr marL="228600" lvl="1" indent="-228600" defTabSz="914400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</a:pPr>
            <a:r>
              <a:rPr lang="en-US" sz="1100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 &amp; documentation of results</a:t>
            </a:r>
          </a:p>
          <a:p>
            <a:pPr marL="228600" lvl="1" indent="-228600" defTabSz="914400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</a:pPr>
            <a:r>
              <a:rPr lang="en-US" sz="1100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 &amp; modify data model to meet changing requirements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B8F30D-56BE-4356-8D46-2EAE7EC49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1217" y="1615610"/>
            <a:ext cx="3888432" cy="4170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278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2C9E8-609D-46EC-A79F-4E020ABEF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dirty="0" err="1"/>
              <a:t>Information</a:t>
            </a:r>
            <a:r>
              <a:rPr lang="fi-FI" dirty="0"/>
              <a:t> </a:t>
            </a:r>
            <a:r>
              <a:rPr lang="fi-FI" dirty="0" err="1"/>
              <a:t>system</a:t>
            </a:r>
            <a:r>
              <a:rPr lang="fi-FI" dirty="0"/>
              <a:t> (tietojärjestelmä)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06D62-F5A7-4136-B58E-58F7CD053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946" y="1988840"/>
            <a:ext cx="7675454" cy="3888432"/>
          </a:xfrm>
        </p:spPr>
        <p:txBody>
          <a:bodyPr>
            <a:normAutofit fontScale="40000" lnSpcReduction="20000"/>
          </a:bodyPr>
          <a:lstStyle/>
          <a:p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90% of the data on the internet has been created since 2016, according to an </a:t>
            </a:r>
            <a:r>
              <a:rPr lang="en-US" sz="2900" b="1" i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IBM Marketing Cloud study</a:t>
            </a:r>
            <a:r>
              <a:rPr lang="en-US" sz="29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fi-FI" sz="29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i-FI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See</a:t>
            </a:r>
            <a:r>
              <a:rPr lang="fi-FI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yourself</a:t>
            </a:r>
            <a:endParaRPr lang="fi-FI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https://www.internetworldstats.com/stats.htm</a:t>
            </a:r>
            <a:endParaRPr lang="fi-FI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i-FI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fi-FI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lang="fi-FI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generated</a:t>
            </a:r>
            <a:r>
              <a:rPr lang="fi-FI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fi-FI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all</a:t>
            </a:r>
            <a:r>
              <a:rPr lang="fi-FI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fi-FI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endParaRPr lang="fi-FI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Social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Media : 550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social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media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each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minute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meaning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1,209600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producing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social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media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each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day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Tweets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474000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tweets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minute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2019</a:t>
            </a:r>
          </a:p>
          <a:p>
            <a:pPr lvl="1"/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Youtube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400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hours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video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each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minute</a:t>
            </a:r>
            <a:endParaRPr lang="fi-FI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Instagram: 100 milloin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photos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videos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every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day</a:t>
            </a:r>
            <a:endParaRPr lang="fi-FI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fi-FI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Facebook: 510000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comments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293,000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statuses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updated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every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minute</a:t>
            </a:r>
            <a:endParaRPr lang="fi-FI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3.5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billion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google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searches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each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minute</a:t>
            </a:r>
            <a:endParaRPr lang="fi-FI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SMS: 100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million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messages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each</a:t>
            </a:r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minute</a:t>
            </a:r>
            <a:endParaRPr lang="fi-FI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i-FI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</a:t>
            </a:r>
            <a:r>
              <a:rPr lang="fi-FI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lang="fi-FI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agree</a:t>
            </a:r>
            <a:r>
              <a:rPr lang="fi-FI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fi-FI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 </a:t>
            </a:r>
            <a:r>
              <a:rPr lang="fi-FI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see</a:t>
            </a:r>
            <a:r>
              <a:rPr lang="fi-FI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 </a:t>
            </a:r>
            <a:r>
              <a:rPr lang="fi-FI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yourself</a:t>
            </a:r>
            <a:endParaRPr lang="fi-FI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https://www.internetlivestats.com/</a:t>
            </a:r>
            <a:endParaRPr lang="fi-FI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i-FI" sz="2300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https://ourworldindata.org/internet</a:t>
            </a:r>
            <a:endParaRPr lang="fi-FI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fi-FI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fi-FI" dirty="0"/>
          </a:p>
          <a:p>
            <a:pPr lvl="1"/>
            <a:endParaRPr lang="fi-FI" dirty="0"/>
          </a:p>
          <a:p>
            <a:pPr lvl="1"/>
            <a:endParaRPr lang="fi-FI" dirty="0"/>
          </a:p>
          <a:p>
            <a:pPr marL="457200" lvl="1" indent="0">
              <a:buNone/>
            </a:pP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684501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24101-3E44-4707-8F7E-224B55112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Data is Money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8093EA-1B1A-481E-9B34-FE95F516A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87" y="1961693"/>
            <a:ext cx="2246920" cy="21052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548B98-0D75-4943-B294-E2575E7535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4965" y="1971542"/>
            <a:ext cx="2571438" cy="20549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63EA12-95F7-4CAF-B1CD-A726B1FC9F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9733" y="1858228"/>
            <a:ext cx="2904688" cy="210522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205D7FA-2EDC-42EF-A2FD-7CD51A0ED6FC}"/>
              </a:ext>
            </a:extLst>
          </p:cNvPr>
          <p:cNvSpPr txBox="1"/>
          <p:nvPr/>
        </p:nvSpPr>
        <p:spPr>
          <a:xfrm>
            <a:off x="105673" y="4170402"/>
            <a:ext cx="1666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err="1"/>
              <a:t>Physical</a:t>
            </a:r>
            <a:r>
              <a:rPr lang="fi-FI" dirty="0"/>
              <a:t> </a:t>
            </a:r>
            <a:r>
              <a:rPr lang="fi-FI" dirty="0" err="1"/>
              <a:t>Store</a:t>
            </a:r>
            <a:endParaRPr lang="fi-FI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837635-0EF6-4561-B33E-BBC1732C7C6D}"/>
              </a:ext>
            </a:extLst>
          </p:cNvPr>
          <p:cNvSpPr txBox="1"/>
          <p:nvPr/>
        </p:nvSpPr>
        <p:spPr>
          <a:xfrm>
            <a:off x="2739197" y="4134478"/>
            <a:ext cx="2802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err="1"/>
              <a:t>Programing</a:t>
            </a:r>
            <a:r>
              <a:rPr lang="fi-FI" dirty="0"/>
              <a:t> to </a:t>
            </a:r>
            <a:r>
              <a:rPr lang="fi-FI" dirty="0" err="1"/>
              <a:t>manipulate</a:t>
            </a:r>
            <a:r>
              <a:rPr lang="fi-FI" dirty="0"/>
              <a:t> </a:t>
            </a:r>
            <a:r>
              <a:rPr lang="fi-FI" dirty="0" err="1"/>
              <a:t>date</a:t>
            </a:r>
            <a:endParaRPr lang="fi-FI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757BE7-2E58-4BE0-97CC-17206D0D04C8}"/>
              </a:ext>
            </a:extLst>
          </p:cNvPr>
          <p:cNvSpPr txBox="1"/>
          <p:nvPr/>
        </p:nvSpPr>
        <p:spPr>
          <a:xfrm>
            <a:off x="5868144" y="4134478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err="1"/>
              <a:t>Retrieve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data / </a:t>
            </a:r>
            <a:r>
              <a:rPr lang="fi-FI" dirty="0" err="1"/>
              <a:t>user</a:t>
            </a:r>
            <a:r>
              <a:rPr lang="fi-FI" dirty="0"/>
              <a:t> </a:t>
            </a:r>
            <a:r>
              <a:rPr lang="fi-FI" dirty="0" err="1"/>
              <a:t>interface</a:t>
            </a:r>
            <a:endParaRPr lang="fi-FI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D550C3E-8EA7-472B-8382-F0AC4ABC82DF}"/>
              </a:ext>
            </a:extLst>
          </p:cNvPr>
          <p:cNvCxnSpPr>
            <a:cxnSpLocks/>
          </p:cNvCxnSpPr>
          <p:nvPr/>
        </p:nvCxnSpPr>
        <p:spPr>
          <a:xfrm>
            <a:off x="2292147" y="2443080"/>
            <a:ext cx="668896" cy="5834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B02A287-CC06-465E-9D57-66CFD541F8DB}"/>
              </a:ext>
            </a:extLst>
          </p:cNvPr>
          <p:cNvCxnSpPr/>
          <p:nvPr/>
        </p:nvCxnSpPr>
        <p:spPr>
          <a:xfrm>
            <a:off x="5377779" y="3322674"/>
            <a:ext cx="5760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38E08A8D-87E0-44B3-82D9-7339AC4543F8}"/>
              </a:ext>
            </a:extLst>
          </p:cNvPr>
          <p:cNvCxnSpPr>
            <a:cxnSpLocks/>
            <a:stCxn id="8" idx="0"/>
            <a:endCxn id="4" idx="0"/>
          </p:cNvCxnSpPr>
          <p:nvPr/>
        </p:nvCxnSpPr>
        <p:spPr>
          <a:xfrm rot="16200000" flipH="1" flipV="1">
            <a:off x="4239979" y="-1180405"/>
            <a:ext cx="103465" cy="6180730"/>
          </a:xfrm>
          <a:prstGeom prst="bentConnector3">
            <a:avLst>
              <a:gd name="adj1" fmla="val -22094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44C4848-5E92-4433-8806-64E733D2E4BF}"/>
              </a:ext>
            </a:extLst>
          </p:cNvPr>
          <p:cNvCxnSpPr/>
          <p:nvPr/>
        </p:nvCxnSpPr>
        <p:spPr>
          <a:xfrm flipH="1">
            <a:off x="5487267" y="2924944"/>
            <a:ext cx="8849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FF4AC06-83A4-42B9-9A49-53650B22CC2F}"/>
              </a:ext>
            </a:extLst>
          </p:cNvPr>
          <p:cNvCxnSpPr/>
          <p:nvPr/>
        </p:nvCxnSpPr>
        <p:spPr>
          <a:xfrm flipH="1">
            <a:off x="2245725" y="3360828"/>
            <a:ext cx="7617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58966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C2C54-8003-41B6-96AF-70216DA9E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Example</a:t>
            </a:r>
            <a:endParaRPr lang="fi-F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291681-3D0A-44C3-84F7-74A596F10C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1340768"/>
            <a:ext cx="5878810" cy="4314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5174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64C20-AC6B-40D7-9BAA-B91ABF831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A0354-FD3F-4DB0-9D98-2EA6B94792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3491" y="2015733"/>
            <a:ext cx="1688349" cy="3450613"/>
          </a:xfrm>
        </p:spPr>
        <p:txBody>
          <a:bodyPr/>
          <a:lstStyle/>
          <a:p>
            <a:r>
              <a:rPr lang="fi-FI" dirty="0"/>
              <a:t>Data</a:t>
            </a:r>
          </a:p>
          <a:p>
            <a:r>
              <a:rPr lang="fi-FI" dirty="0" err="1"/>
              <a:t>Information</a:t>
            </a:r>
            <a:endParaRPr lang="fi-FI" dirty="0"/>
          </a:p>
          <a:p>
            <a:r>
              <a:rPr lang="fi-FI" dirty="0"/>
              <a:t>Knowledge</a:t>
            </a:r>
          </a:p>
          <a:p>
            <a:endParaRPr lang="fi-F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BC71DA-11A2-4E46-9874-FAC1BB155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864" y="2149364"/>
            <a:ext cx="5328592" cy="2870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8947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F20BF-99A3-42D1-96F5-2D81C1423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Databases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2CCB5-2B3A-45E6-941C-5398EC8EE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 err="1"/>
              <a:t>Spreadsheet</a:t>
            </a:r>
            <a:endParaRPr lang="fi-FI" dirty="0"/>
          </a:p>
          <a:p>
            <a:r>
              <a:rPr lang="fi-FI" dirty="0"/>
              <a:t>ER </a:t>
            </a:r>
            <a:r>
              <a:rPr lang="fi-FI" dirty="0" err="1"/>
              <a:t>database</a:t>
            </a:r>
            <a:endParaRPr lang="fi-FI" dirty="0"/>
          </a:p>
          <a:p>
            <a:r>
              <a:rPr lang="fi-FI" dirty="0" err="1"/>
              <a:t>Big</a:t>
            </a:r>
            <a:r>
              <a:rPr lang="fi-FI" dirty="0"/>
              <a:t>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578737-B19C-4524-A096-1C1823789450}"/>
              </a:ext>
            </a:extLst>
          </p:cNvPr>
          <p:cNvSpPr txBox="1"/>
          <p:nvPr/>
        </p:nvSpPr>
        <p:spPr>
          <a:xfrm>
            <a:off x="1763688" y="4005064"/>
            <a:ext cx="5328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are the differences between these?</a:t>
            </a:r>
          </a:p>
        </p:txBody>
      </p:sp>
    </p:spTree>
    <p:extLst>
      <p:ext uri="{BB962C8B-B14F-4D97-AF65-F5344CB8AC3E}">
        <p14:creationId xmlns:p14="http://schemas.microsoft.com/office/powerpoint/2010/main" val="2709617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346E8-894C-4049-8410-55A6B3645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Software	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724C1-9495-4A96-A992-B1DA85037F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lnSpc>
                <a:spcPct val="110000"/>
              </a:lnSpc>
              <a:spcBef>
                <a:spcPts val="1000"/>
              </a:spcBef>
            </a:pP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Programs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possible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documents</a:t>
            </a:r>
            <a:endParaRPr lang="fi-FI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>
              <a:lnSpc>
                <a:spcPct val="110000"/>
              </a:lnSpc>
              <a:spcBef>
                <a:spcPts val="1000"/>
              </a:spcBef>
            </a:pP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Data: data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facts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used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programs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produce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useful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information</a:t>
            </a:r>
            <a:endParaRPr lang="fi-FI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>
              <a:lnSpc>
                <a:spcPct val="110000"/>
              </a:lnSpc>
              <a:spcBef>
                <a:spcPts val="1000"/>
              </a:spcBef>
            </a:pP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Procedure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procedure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policy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governs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operation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a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computer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endParaRPr lang="fi-FI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>
              <a:lnSpc>
                <a:spcPct val="110000"/>
              </a:lnSpc>
              <a:spcBef>
                <a:spcPts val="1000"/>
              </a:spcBef>
            </a:pP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People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mean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every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computer-based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information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needs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people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 is to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useful</a:t>
            </a:r>
            <a:r>
              <a:rPr lang="fi-FI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6498256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33392-76C2-40D7-A8F9-311239235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658B6-08B2-489B-888C-D8A1BEB3A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lnSpc>
                <a:spcPct val="110000"/>
              </a:lnSpc>
              <a:spcBef>
                <a:spcPts val="1000"/>
              </a:spcBef>
            </a:pPr>
            <a:r>
              <a:rPr lang="fi-FI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System: Set of </a:t>
            </a:r>
            <a:r>
              <a:rPr lang="fi-FI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interrelated</a:t>
            </a:r>
            <a:r>
              <a:rPr lang="fi-FI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components</a:t>
            </a:r>
            <a:r>
              <a:rPr lang="fi-FI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fi-FI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work</a:t>
            </a:r>
            <a:r>
              <a:rPr lang="fi-FI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together</a:t>
            </a:r>
            <a:r>
              <a:rPr lang="fi-FI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towards</a:t>
            </a:r>
            <a:r>
              <a:rPr lang="fi-FI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fi-FI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particular</a:t>
            </a:r>
            <a:r>
              <a:rPr lang="fi-FI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  <a:r>
              <a:rPr lang="fi-FI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28600" lvl="1">
              <a:lnSpc>
                <a:spcPct val="110000"/>
              </a:lnSpc>
              <a:spcBef>
                <a:spcPts val="1000"/>
              </a:spcBef>
            </a:pPr>
            <a:r>
              <a:rPr lang="fi-FI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Human </a:t>
            </a:r>
            <a:r>
              <a:rPr lang="fi-FI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body</a:t>
            </a:r>
            <a:r>
              <a:rPr lang="fi-FI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</a:t>
            </a:r>
            <a:r>
              <a:rPr lang="fi-FI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fi-FI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fi-FI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  <a:r>
              <a:rPr lang="fi-FI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what</a:t>
            </a:r>
            <a:r>
              <a:rPr lang="fi-FI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marL="685800" lvl="2">
              <a:lnSpc>
                <a:spcPct val="110000"/>
              </a:lnSpc>
              <a:spcBef>
                <a:spcPts val="1000"/>
              </a:spcBef>
            </a:pPr>
            <a:r>
              <a:rPr lang="fi-FI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Esim</a:t>
            </a:r>
            <a:r>
              <a:rPr lang="fi-FI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fi-FI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hengitus</a:t>
            </a:r>
            <a:endParaRPr lang="fi-FI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>
              <a:lnSpc>
                <a:spcPct val="110000"/>
              </a:lnSpc>
              <a:spcBef>
                <a:spcPts val="1000"/>
              </a:spcBef>
            </a:pPr>
            <a:r>
              <a:rPr lang="fi-FI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Computer!?</a:t>
            </a:r>
          </a:p>
          <a:p>
            <a:pPr lvl="1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6673108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327E7-9C7B-466C-9E8A-99E5C228B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ERDPlus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72BCA-2B90-4893-B3FD-9EB0F7C23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8303935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EE87E-9DF8-4768-BCBF-7382453F1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ERD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DD6AEB-30AF-4113-8517-C80FDCAC8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176" y="2636912"/>
            <a:ext cx="8213280" cy="144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063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04635-97C1-4FDD-8F58-8A3ED3CDD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E7CDBF-90E4-44B9-A240-B10E16A43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988840"/>
            <a:ext cx="7735684" cy="3600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0486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DF2A4-FCBA-4D9E-8414-F13849252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Relations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26C5E-2818-41F3-BE14-9187FD97A5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 err="1"/>
              <a:t>one</a:t>
            </a:r>
            <a:r>
              <a:rPr lang="fi-FI" dirty="0"/>
              <a:t>-to-</a:t>
            </a:r>
            <a:r>
              <a:rPr lang="fi-FI" dirty="0" err="1"/>
              <a:t>one</a:t>
            </a:r>
            <a:endParaRPr lang="fi-FI" dirty="0"/>
          </a:p>
          <a:p>
            <a:r>
              <a:rPr lang="fi-FI" dirty="0" err="1"/>
              <a:t>one</a:t>
            </a:r>
            <a:r>
              <a:rPr lang="fi-FI" dirty="0"/>
              <a:t>-to-</a:t>
            </a:r>
            <a:r>
              <a:rPr lang="fi-FI" dirty="0" err="1"/>
              <a:t>many</a:t>
            </a:r>
            <a:endParaRPr lang="fi-FI" dirty="0"/>
          </a:p>
          <a:p>
            <a:r>
              <a:rPr lang="fi-FI" dirty="0" err="1"/>
              <a:t>many</a:t>
            </a:r>
            <a:r>
              <a:rPr lang="fi-FI" dirty="0"/>
              <a:t>-to-</a:t>
            </a:r>
            <a:r>
              <a:rPr lang="fi-FI" dirty="0" err="1"/>
              <a:t>many</a:t>
            </a:r>
            <a:endParaRPr lang="fi-FI" dirty="0"/>
          </a:p>
          <a:p>
            <a:endParaRPr lang="fi-F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94A4C2-FD32-4571-B288-796C2F5651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960" y="2102480"/>
            <a:ext cx="2160240" cy="3525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6753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EA32D-7694-475A-80B2-58FFEC72A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exercise</a:t>
            </a:r>
            <a:endParaRPr lang="fi-F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1D18C1-4B4E-41BF-A5C2-443B37CAE3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872" y="1988840"/>
            <a:ext cx="1512168" cy="391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1311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74369-1FED-4343-8F82-EC7422C4F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Exampe</a:t>
            </a:r>
            <a:endParaRPr lang="fi-F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EFFF93-179D-44DB-B1C6-6FCFE7FD5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2457068"/>
            <a:ext cx="5566569" cy="194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207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D2A93-4382-446A-91AE-101C64D1C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Bachman</a:t>
            </a:r>
            <a:r>
              <a:rPr lang="fi-FI" dirty="0"/>
              <a:t> Style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9BEE614-E20B-4579-AF37-8DB121AB25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1600" y="2060848"/>
            <a:ext cx="3076575" cy="22669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117E75-098F-450A-A75B-85E9BD755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152" y="2060848"/>
            <a:ext cx="1296144" cy="3838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0484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F0EE4-1AC7-4C2F-9AC9-478E23897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Example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BA405-3231-4166-AB81-5511194043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834406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F5803-CE8A-43E9-8B42-BD34D54C2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Exercise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FAC40-7A86-4C7C-900D-6630ECF05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Each department has a unique name, a unique number, and a particular employee who manages the department. We keep track of the start date when that employee began managing the department. A department may have several locations.</a:t>
            </a:r>
            <a:endParaRPr lang="fi-FI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17801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29FD4-D939-40EA-ABEF-7F06D1AC2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Answer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A3883-F926-46CF-AFA9-20017CA81F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A8AD90-B0A1-4295-AE7D-84D56FF766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562" y="1247775"/>
            <a:ext cx="6238875" cy="436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040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80EE4-7E30-432F-9C73-18BA2D4C5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Exercise</a:t>
            </a:r>
            <a:r>
              <a:rPr lang="fi-FI" dirty="0"/>
              <a:t>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A15B6-EFE4-406A-88BE-7096D26C0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department controls a number of projects,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of which has a unique name, a unique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number, and a single location.</a:t>
            </a:r>
            <a:endParaRPr lang="fi-FI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10399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F0F2A-BA3B-471F-B64F-32D09397F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Answer</a:t>
            </a:r>
            <a:endParaRPr lang="fi-FI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576AF1-5B7A-441E-85AE-9728BAAD55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6113" y="2016125"/>
            <a:ext cx="4306099" cy="344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004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D86AF-F250-4E9F-9AA2-C9D0E7226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CDB923-897C-4ADA-9BD7-760477051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 store each employee’s name (first, last, MI),</a:t>
            </a:r>
            <a:br>
              <a:rPr lang="en-US" dirty="0"/>
            </a:br>
            <a:r>
              <a:rPr lang="en-US" dirty="0"/>
              <a:t>Social Security number (SSN), street address, salary,</a:t>
            </a:r>
            <a:br>
              <a:rPr lang="en-US" dirty="0"/>
            </a:br>
            <a:r>
              <a:rPr lang="en-US" dirty="0"/>
              <a:t>sex (gender), and birth date. An employee is</a:t>
            </a:r>
            <a:br>
              <a:rPr lang="en-US" dirty="0"/>
            </a:br>
            <a:r>
              <a:rPr lang="en-US" dirty="0"/>
              <a:t>assigned to one department, but may work on</a:t>
            </a:r>
            <a:br>
              <a:rPr lang="en-US" dirty="0"/>
            </a:br>
            <a:r>
              <a:rPr lang="en-US" dirty="0"/>
              <a:t>several projects, which are not necessarily controlled</a:t>
            </a:r>
            <a:br>
              <a:rPr lang="en-US" dirty="0"/>
            </a:br>
            <a:r>
              <a:rPr lang="en-US" dirty="0"/>
              <a:t>by the same department. We keep track of the</a:t>
            </a:r>
            <a:br>
              <a:rPr lang="en-US" dirty="0"/>
            </a:br>
            <a:r>
              <a:rPr lang="en-US" dirty="0"/>
              <a:t>current number of hours per week that an employee</a:t>
            </a:r>
            <a:br>
              <a:rPr lang="en-US" dirty="0"/>
            </a:br>
            <a:r>
              <a:rPr lang="en-US" dirty="0"/>
              <a:t>works on each project. We also keep track of the</a:t>
            </a:r>
            <a:br>
              <a:rPr lang="en-US" dirty="0"/>
            </a:br>
            <a:r>
              <a:rPr lang="en-US" dirty="0"/>
              <a:t>direct supervisor of each employee (who is another</a:t>
            </a:r>
            <a:br>
              <a:rPr lang="en-US" dirty="0"/>
            </a:br>
            <a:r>
              <a:rPr lang="en-US" dirty="0"/>
              <a:t>employee).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080329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DB419-8719-44BB-90C7-482694139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b="1" dirty="0"/>
              <a:t>Opintojakson sisältö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2DFBE-36CA-441A-91EF-A1E481EB9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628800"/>
            <a:ext cx="4320480" cy="374441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fi-FI" sz="2000" dirty="0"/>
          </a:p>
          <a:p>
            <a:r>
              <a:rPr lang="fi-FI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rakenteiden mallintaminen ja kuvaaminen</a:t>
            </a:r>
          </a:p>
          <a:p>
            <a:r>
              <a:rPr lang="fi-FI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toiminnallisuuden mallintaminen ja kuvaaminen </a:t>
            </a:r>
          </a:p>
          <a:p>
            <a:r>
              <a:rPr lang="fi-FI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oliopohjainen mallintaminen ja kuvaaminen (UML) </a:t>
            </a:r>
          </a:p>
          <a:p>
            <a:r>
              <a:rPr lang="fi-FI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UML-työvälineohjelmiston käyttö.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B1E2FC-B3DB-4CF9-AB4C-4D2D8A3D0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3222" y="1988840"/>
            <a:ext cx="4076806" cy="3031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0644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61F55-7789-488D-AEF5-AC880ABA0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D25587-935B-4C3A-949E-0D08A2FB5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122" y="2136051"/>
            <a:ext cx="6770712" cy="324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3812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E43E5-8F52-4691-8C8B-B33867DD5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8724E2-1885-41AC-88B0-546C5D9FB8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3205" y="2016125"/>
            <a:ext cx="5571915" cy="3449638"/>
          </a:xfrm>
        </p:spPr>
      </p:pic>
    </p:spTree>
    <p:extLst>
      <p:ext uri="{BB962C8B-B14F-4D97-AF65-F5344CB8AC3E}">
        <p14:creationId xmlns:p14="http://schemas.microsoft.com/office/powerpoint/2010/main" val="11748196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F80E5-3D73-47E2-8D74-06BD7A0C2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Assignment</a:t>
            </a:r>
            <a:r>
              <a:rPr lang="fi-FI" dirty="0"/>
              <a:t> (Group)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18DF5-52F7-4A9E-990F-38226AFF4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9593" y="2015733"/>
            <a:ext cx="7776864" cy="3357483"/>
          </a:xfrm>
        </p:spPr>
        <p:txBody>
          <a:bodyPr>
            <a:normAutofit/>
          </a:bodyPr>
          <a:lstStyle/>
          <a:p>
            <a:br>
              <a:rPr lang="en-US" dirty="0"/>
            </a:br>
            <a:r>
              <a:rPr lang="en-US" dirty="0"/>
              <a:t>Define an ER schema (diagram) for the following application:</a:t>
            </a:r>
            <a:br>
              <a:rPr lang="en-US" dirty="0"/>
            </a:br>
            <a:r>
              <a:rPr lang="en-US" dirty="0"/>
              <a:t>• Information about researchers in the database field must be stored.</a:t>
            </a:r>
            <a:br>
              <a:rPr lang="en-US" dirty="0"/>
            </a:br>
            <a:r>
              <a:rPr lang="en-US" dirty="0"/>
              <a:t>• For each researcher, his/her last name, first name, email address, and homepage (URL) are needed.</a:t>
            </a:r>
            <a:br>
              <a:rPr lang="en-US" dirty="0"/>
            </a:br>
            <a:r>
              <a:rPr lang="en-US" dirty="0"/>
              <a:t>• Also his/her current affiliation (employer) is needed (assume that all researchers work at universities).</a:t>
            </a:r>
            <a:br>
              <a:rPr lang="en-US" dirty="0"/>
            </a:br>
            <a:r>
              <a:rPr lang="en-US" dirty="0"/>
              <a:t>• For each university, its name, URL, and country</a:t>
            </a:r>
            <a:br>
              <a:rPr lang="en-US" dirty="0"/>
            </a:br>
            <a:r>
              <a:rPr lang="en-US" dirty="0"/>
              <a:t>should be stored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1550360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A84B-B433-415F-A943-EE1293569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Exercise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7E2D2-95ED-4B6B-9FC2-EA8119DE74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/>
              <a:t>Design an ERD </a:t>
            </a:r>
            <a:r>
              <a:rPr lang="fi-FI" dirty="0" err="1"/>
              <a:t>with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following</a:t>
            </a:r>
            <a:r>
              <a:rPr lang="fi-FI" dirty="0"/>
              <a:t> </a:t>
            </a:r>
            <a:r>
              <a:rPr lang="fi-FI" dirty="0" err="1"/>
              <a:t>scenario</a:t>
            </a:r>
            <a:endParaRPr lang="fi-FI" dirty="0"/>
          </a:p>
          <a:p>
            <a:r>
              <a:rPr lang="fi-FI" dirty="0" err="1"/>
              <a:t>Customers</a:t>
            </a:r>
            <a:r>
              <a:rPr lang="fi-FI" dirty="0"/>
              <a:t> </a:t>
            </a:r>
            <a:r>
              <a:rPr lang="fi-FI" dirty="0" err="1"/>
              <a:t>may</a:t>
            </a:r>
            <a:r>
              <a:rPr lang="fi-FI" dirty="0"/>
              <a:t> </a:t>
            </a:r>
            <a:r>
              <a:rPr lang="fi-FI" dirty="0" err="1"/>
              <a:t>place</a:t>
            </a:r>
            <a:r>
              <a:rPr lang="fi-FI" dirty="0"/>
              <a:t> an </a:t>
            </a:r>
            <a:r>
              <a:rPr lang="fi-FI" dirty="0" err="1"/>
              <a:t>order</a:t>
            </a:r>
            <a:r>
              <a:rPr lang="fi-FI" dirty="0"/>
              <a:t> for </a:t>
            </a:r>
            <a:r>
              <a:rPr lang="fi-FI" dirty="0" err="1"/>
              <a:t>one</a:t>
            </a:r>
            <a:r>
              <a:rPr lang="fi-FI" dirty="0"/>
              <a:t> </a:t>
            </a:r>
            <a:r>
              <a:rPr lang="fi-FI" dirty="0" err="1"/>
              <a:t>or</a:t>
            </a:r>
            <a:r>
              <a:rPr lang="fi-FI" dirty="0"/>
              <a:t> </a:t>
            </a:r>
            <a:r>
              <a:rPr lang="fi-FI" dirty="0" err="1"/>
              <a:t>more</a:t>
            </a:r>
            <a:r>
              <a:rPr lang="fi-FI" dirty="0"/>
              <a:t> products</a:t>
            </a:r>
          </a:p>
          <a:p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following</a:t>
            </a:r>
            <a:r>
              <a:rPr lang="fi-FI" dirty="0"/>
              <a:t> </a:t>
            </a:r>
            <a:r>
              <a:rPr lang="fi-FI" dirty="0" err="1"/>
              <a:t>information</a:t>
            </a:r>
            <a:r>
              <a:rPr lang="fi-FI" dirty="0"/>
              <a:t> </a:t>
            </a:r>
            <a:r>
              <a:rPr lang="fi-FI" dirty="0" err="1"/>
              <a:t>are</a:t>
            </a:r>
            <a:r>
              <a:rPr lang="fi-FI" dirty="0"/>
              <a:t> </a:t>
            </a:r>
            <a:r>
              <a:rPr lang="fi-FI" dirty="0" err="1"/>
              <a:t>associated</a:t>
            </a:r>
            <a:r>
              <a:rPr lang="fi-FI" dirty="0"/>
              <a:t> </a:t>
            </a:r>
            <a:r>
              <a:rPr lang="fi-FI" dirty="0" err="1"/>
              <a:t>with</a:t>
            </a:r>
            <a:r>
              <a:rPr lang="fi-FI" dirty="0"/>
              <a:t> </a:t>
            </a:r>
            <a:r>
              <a:rPr lang="fi-FI" b="1" dirty="0" err="1"/>
              <a:t>customer</a:t>
            </a:r>
            <a:r>
              <a:rPr lang="fi-FI" dirty="0"/>
              <a:t>:</a:t>
            </a:r>
          </a:p>
          <a:p>
            <a:pPr lvl="1"/>
            <a:r>
              <a:rPr lang="fi-FI" dirty="0" err="1"/>
              <a:t>address</a:t>
            </a:r>
            <a:r>
              <a:rPr lang="fi-FI" dirty="0"/>
              <a:t>, </a:t>
            </a:r>
            <a:r>
              <a:rPr lang="fi-FI" dirty="0" err="1"/>
              <a:t>name</a:t>
            </a:r>
            <a:r>
              <a:rPr lang="fi-FI" dirty="0"/>
              <a:t>, </a:t>
            </a:r>
            <a:r>
              <a:rPr lang="fi-FI" dirty="0" err="1"/>
              <a:t>age</a:t>
            </a:r>
            <a:r>
              <a:rPr lang="fi-FI" dirty="0"/>
              <a:t>, city</a:t>
            </a:r>
          </a:p>
          <a:p>
            <a:r>
              <a:rPr lang="fi-FI" b="1" dirty="0"/>
              <a:t>Order: </a:t>
            </a:r>
            <a:r>
              <a:rPr lang="fi-FI" dirty="0" err="1"/>
              <a:t>order</a:t>
            </a:r>
            <a:r>
              <a:rPr lang="fi-FI" dirty="0"/>
              <a:t> </a:t>
            </a:r>
            <a:r>
              <a:rPr lang="fi-FI" dirty="0" err="1"/>
              <a:t>number</a:t>
            </a:r>
            <a:endParaRPr lang="fi-FI" dirty="0"/>
          </a:p>
          <a:p>
            <a:r>
              <a:rPr lang="fi-FI" b="1" dirty="0"/>
              <a:t>Product:</a:t>
            </a:r>
            <a:r>
              <a:rPr lang="fi-FI" dirty="0"/>
              <a:t> Product </a:t>
            </a:r>
            <a:r>
              <a:rPr lang="fi-FI" dirty="0" err="1"/>
              <a:t>name</a:t>
            </a:r>
            <a:r>
              <a:rPr lang="fi-FI" dirty="0"/>
              <a:t>, </a:t>
            </a:r>
            <a:r>
              <a:rPr lang="fi-FI" dirty="0" err="1"/>
              <a:t>product</a:t>
            </a:r>
            <a:r>
              <a:rPr lang="fi-FI" dirty="0"/>
              <a:t> </a:t>
            </a:r>
            <a:r>
              <a:rPr lang="fi-FI" dirty="0" err="1"/>
              <a:t>type</a:t>
            </a:r>
            <a:r>
              <a:rPr lang="fi-FI" dirty="0"/>
              <a:t>, and </a:t>
            </a:r>
            <a:r>
              <a:rPr lang="fi-FI" dirty="0" err="1"/>
              <a:t>price</a:t>
            </a:r>
            <a:endParaRPr lang="fi-FI" b="1" dirty="0"/>
          </a:p>
        </p:txBody>
      </p:sp>
    </p:spTree>
    <p:extLst>
      <p:ext uri="{BB962C8B-B14F-4D97-AF65-F5344CB8AC3E}">
        <p14:creationId xmlns:p14="http://schemas.microsoft.com/office/powerpoint/2010/main" val="2607336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D3246-BD1A-4426-A223-B7FD3FFE9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FF25D9-20A0-4F3D-9CDC-78E3A5650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3491" y="2060848"/>
            <a:ext cx="5436599" cy="3567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2220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B797A-9D6D-4E87-BA67-9F77821E6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Assignment</a:t>
            </a:r>
            <a:r>
              <a:rPr lang="fi-FI" dirty="0"/>
              <a:t>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C68D1E-3740-4EC2-933E-2AC4CC66E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Courses, Students, Professors</a:t>
            </a:r>
            <a:br>
              <a:rPr lang="en-US" dirty="0"/>
            </a:br>
            <a:r>
              <a:rPr lang="en-US" dirty="0"/>
              <a:t> Courses have ids, titles, and credits. The id is unique.</a:t>
            </a:r>
            <a:br>
              <a:rPr lang="en-US" dirty="0"/>
            </a:br>
            <a:r>
              <a:rPr lang="en-US" dirty="0"/>
              <a:t> Courses have multiple sections that have time, a room</a:t>
            </a:r>
            <a:br>
              <a:rPr lang="en-US" dirty="0"/>
            </a:br>
            <a:r>
              <a:rPr lang="en-US" dirty="0"/>
              <a:t>and exactly one teacher</a:t>
            </a:r>
            <a:br>
              <a:rPr lang="en-US" dirty="0"/>
            </a:br>
            <a:r>
              <a:rPr lang="en-US" dirty="0"/>
              <a:t> Professors have a unique name</a:t>
            </a:r>
            <a:br>
              <a:rPr lang="en-US" dirty="0"/>
            </a:br>
            <a:r>
              <a:rPr lang="en-US" dirty="0"/>
              <a:t> Students take courses and receive a grade</a:t>
            </a:r>
            <a:br>
              <a:rPr lang="en-US" dirty="0"/>
            </a:br>
            <a:r>
              <a:rPr lang="en-US" dirty="0"/>
              <a:t> Students may repeat a course</a:t>
            </a:r>
            <a:br>
              <a:rPr lang="en-US" dirty="0"/>
            </a:br>
            <a:r>
              <a:rPr lang="en-US" dirty="0"/>
              <a:t> Must track students’ course schedules and transcripts</a:t>
            </a:r>
            <a:br>
              <a:rPr lang="en-US" dirty="0"/>
            </a:br>
            <a:r>
              <a:rPr lang="en-US" dirty="0"/>
              <a:t>including grades, semester taken, etc.</a:t>
            </a:r>
            <a:br>
              <a:rPr lang="en-US" dirty="0"/>
            </a:br>
            <a:r>
              <a:rPr lang="en-US" dirty="0"/>
              <a:t> Must track which classes a professor has taught</a:t>
            </a:r>
            <a:br>
              <a:rPr lang="en-US" dirty="0"/>
            </a:br>
            <a:r>
              <a:rPr lang="en-US" dirty="0"/>
              <a:t> The database should work over multiple semesters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979492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3E7CA-4CBB-42A7-86D5-FE8E48ADF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AC766-A445-4DEB-9425-21AD04818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545" y="2015733"/>
            <a:ext cx="8136904" cy="345061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i-FI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Opintojakso kannattaa suorittaa samanaikaisesti Ohjelmistotuotantoprojekti 1 -opintojakson kanssa. Kurssin harjoitteet tukevat OTP-projektin etenemistä.</a:t>
            </a:r>
          </a:p>
        </p:txBody>
      </p:sp>
    </p:spTree>
    <p:extLst>
      <p:ext uri="{BB962C8B-B14F-4D97-AF65-F5344CB8AC3E}">
        <p14:creationId xmlns:p14="http://schemas.microsoft.com/office/powerpoint/2010/main" val="2694890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E0AA3-D8CA-4C60-B72A-8F8D247C6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Arviointiperusteet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5D1BB-FFCD-4B05-9CC9-1801378830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2060848"/>
            <a:ext cx="8352928" cy="3816424"/>
          </a:xfrm>
        </p:spPr>
        <p:txBody>
          <a:bodyPr>
            <a:normAutofit fontScale="92500" lnSpcReduction="20000"/>
          </a:bodyPr>
          <a:lstStyle/>
          <a:p>
            <a:r>
              <a:rPr lang="fi-FI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Opintojakson arvosana </a:t>
            </a:r>
            <a:r>
              <a:rPr lang="fi-FI" sz="19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muodostuu harjoituksista </a:t>
            </a:r>
            <a:r>
              <a:rPr lang="fi-FI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(painoarvo 50%) ja </a:t>
            </a:r>
            <a:r>
              <a:rPr lang="fi-FI" sz="19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kokeesta (painoarvo 50%).</a:t>
            </a:r>
          </a:p>
          <a:p>
            <a:r>
              <a:rPr lang="fi-FI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Opiskelijan on saatava </a:t>
            </a:r>
            <a:r>
              <a:rPr lang="fi-FI" sz="19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vähintään 40% </a:t>
            </a:r>
            <a:r>
              <a:rPr lang="fi-FI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kurssin maksimipistemäärästä. Lisäksi koe on suoritettava hyväksytysti (vähintään 40% kokeen maksimipisteistä).</a:t>
            </a:r>
          </a:p>
          <a:p>
            <a:r>
              <a:rPr lang="fi-FI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Kukin harjoitus arvioidaan </a:t>
            </a:r>
            <a:r>
              <a:rPr lang="fi-FI" sz="19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asteikolla 0..3 pistettä</a:t>
            </a:r>
            <a:r>
              <a:rPr lang="fi-FI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ja arvioinnin perustana on ratkaisun vaatimusten- ja tavoitteidenmukaisuus. Harjoitus on palautettava Omassa olevaan määräaikaan mennessä, minkä jälkeen alkavalla tunnilla ratkaisu puretaan. </a:t>
            </a:r>
            <a:r>
              <a:rPr lang="fi-FI" sz="19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Myöhässä palautetusta ratkaisusta voi saada korkeintaan puolet pisteistä. </a:t>
            </a:r>
            <a:r>
              <a:rPr lang="fi-FI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Tehtäväratkaisut on palautettava Omaan ladattavina tiedostoina (ei pilvipalvelulinkkeinä).</a:t>
            </a:r>
          </a:p>
          <a:p>
            <a:r>
              <a:rPr lang="fi-FI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Osa harjoituksista on tiimitehtäviä. Näiden osalta yksilökohtaisia pisteitä voidaan opintojakson lopussa painottaa jatkuvan näytön sekä itse- ja vertaisarvioinnin perusteella tilanteissa, joissa työpanokset ovat jakautuneet tiimin sisällä epätasaisesti.</a:t>
            </a:r>
          </a:p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47188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2105C-9C90-47FA-9919-F5C6CA154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480D8-61C5-4C64-8363-02870ADA0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fi-FI" sz="3200" dirty="0"/>
              <a:t>opetusviikko (09.01.-06.03.):</a:t>
            </a:r>
          </a:p>
          <a:p>
            <a:r>
              <a:rPr lang="fi-FI" sz="3200" dirty="0"/>
              <a:t>Lopputentti: 01.03</a:t>
            </a:r>
          </a:p>
          <a:p>
            <a:r>
              <a:rPr lang="fi-FI" sz="3200" dirty="0"/>
              <a:t>Ensimmäinen uusintakoe: 08.03 </a:t>
            </a:r>
          </a:p>
          <a:p>
            <a:r>
              <a:rPr lang="fi-FI" sz="3200" dirty="0"/>
              <a:t>Toinen uusinta sovitaan myöhemmin</a:t>
            </a:r>
          </a:p>
          <a:p>
            <a:endParaRPr lang="fi-FI" sz="3200" dirty="0"/>
          </a:p>
          <a:p>
            <a:pPr marL="685800" lvl="2">
              <a:lnSpc>
                <a:spcPct val="110000"/>
              </a:lnSpc>
              <a:spcBef>
                <a:spcPts val="1000"/>
              </a:spcBef>
            </a:pPr>
            <a:r>
              <a:rPr lang="fi-FI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Tietojärjestelmä, ohjelmisto ja data. Datan mallinnus ja käsitemalli. </a:t>
            </a:r>
            <a:r>
              <a:rPr lang="fi-FI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ERDPlus</a:t>
            </a:r>
            <a:r>
              <a:rPr lang="fi-FI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685800" lvl="2">
              <a:lnSpc>
                <a:spcPct val="110000"/>
              </a:lnSpc>
              <a:spcBef>
                <a:spcPts val="1000"/>
              </a:spcBef>
            </a:pPr>
            <a:r>
              <a:rPr lang="fi-FI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Käsitemallin muunnos tietokanta kaavioksi ja SQL-esitykseksi. Aikasidonnainen data.</a:t>
            </a:r>
          </a:p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786962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A8B0E-8701-4E86-BA47-7FF3D9EF9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Today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04FF4-6379-4B8A-A879-76123416D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3491" y="1988840"/>
            <a:ext cx="6571343" cy="3933547"/>
          </a:xfrm>
        </p:spPr>
        <p:txBody>
          <a:bodyPr>
            <a:normAutofit fontScale="92500" lnSpcReduction="20000"/>
          </a:bodyPr>
          <a:lstStyle/>
          <a:p>
            <a:pPr marL="228600" lvl="1">
              <a:lnSpc>
                <a:spcPct val="130000"/>
              </a:lnSpc>
              <a:spcBef>
                <a:spcPts val="1000"/>
              </a:spcBef>
            </a:pPr>
            <a:r>
              <a:rPr lang="fi-FI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Why</a:t>
            </a:r>
            <a:r>
              <a:rPr lang="fi-FI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fi-FI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modeling</a:t>
            </a:r>
            <a:r>
              <a:rPr lang="fi-FI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marL="228600" lvl="1">
              <a:lnSpc>
                <a:spcPct val="130000"/>
              </a:lnSpc>
              <a:spcBef>
                <a:spcPts val="1000"/>
              </a:spcBef>
            </a:pPr>
            <a:r>
              <a:rPr lang="fi-FI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Types</a:t>
            </a:r>
            <a:r>
              <a:rPr lang="fi-FI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data </a:t>
            </a:r>
            <a:r>
              <a:rPr lang="fi-FI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modeling</a:t>
            </a:r>
            <a:endParaRPr lang="fi-FI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>
              <a:lnSpc>
                <a:spcPct val="130000"/>
              </a:lnSpc>
              <a:spcBef>
                <a:spcPts val="1000"/>
              </a:spcBef>
            </a:pPr>
            <a:r>
              <a:rPr lang="fi-FI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What</a:t>
            </a:r>
            <a:r>
              <a:rPr lang="fi-FI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</a:t>
            </a:r>
            <a:r>
              <a:rPr lang="fi-FI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  <a:r>
              <a:rPr lang="fi-FI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marL="228600" lvl="1">
              <a:lnSpc>
                <a:spcPct val="130000"/>
              </a:lnSpc>
              <a:spcBef>
                <a:spcPts val="1000"/>
              </a:spcBef>
            </a:pPr>
            <a:r>
              <a:rPr lang="fi-FI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What</a:t>
            </a:r>
            <a:r>
              <a:rPr lang="fi-FI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data?</a:t>
            </a:r>
          </a:p>
          <a:p>
            <a:pPr marL="228600" lvl="1">
              <a:lnSpc>
                <a:spcPct val="130000"/>
              </a:lnSpc>
              <a:spcBef>
                <a:spcPts val="1000"/>
              </a:spcBef>
            </a:pPr>
            <a:r>
              <a:rPr lang="fi-FI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Why</a:t>
            </a:r>
            <a:r>
              <a:rPr lang="fi-FI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lang="fi-FI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just Excel?</a:t>
            </a:r>
          </a:p>
          <a:p>
            <a:pPr marL="228600" lvl="1">
              <a:lnSpc>
                <a:spcPct val="130000"/>
              </a:lnSpc>
              <a:spcBef>
                <a:spcPts val="1000"/>
              </a:spcBef>
            </a:pPr>
            <a:r>
              <a:rPr lang="fi-FI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What</a:t>
            </a:r>
            <a:r>
              <a:rPr lang="fi-FI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RDBMS?</a:t>
            </a:r>
          </a:p>
          <a:p>
            <a:pPr marL="228600" lvl="1">
              <a:lnSpc>
                <a:spcPct val="130000"/>
              </a:lnSpc>
              <a:spcBef>
                <a:spcPts val="1000"/>
              </a:spcBef>
            </a:pPr>
            <a:r>
              <a:rPr lang="fi-FI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Visa </a:t>
            </a:r>
            <a:r>
              <a:rPr lang="fi-FI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card</a:t>
            </a:r>
            <a:r>
              <a:rPr lang="fi-FI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fi-FI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fi-FI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US.</a:t>
            </a:r>
          </a:p>
          <a:p>
            <a:pPr marL="228600" lvl="1">
              <a:lnSpc>
                <a:spcPct val="130000"/>
              </a:lnSpc>
              <a:spcBef>
                <a:spcPts val="1000"/>
              </a:spcBef>
            </a:pPr>
            <a:r>
              <a:rPr lang="fi-FI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  <a:endParaRPr lang="fi-FI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>
              <a:lnSpc>
                <a:spcPct val="130000"/>
              </a:lnSpc>
              <a:spcBef>
                <a:spcPts val="1000"/>
              </a:spcBef>
            </a:pPr>
            <a:r>
              <a:rPr lang="fi-FI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lang="fi-FI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28600" lvl="1">
              <a:lnSpc>
                <a:spcPct val="130000"/>
              </a:lnSpc>
              <a:spcBef>
                <a:spcPts val="1000"/>
              </a:spcBef>
            </a:pPr>
            <a:r>
              <a:rPr lang="fi-FI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Attribute</a:t>
            </a:r>
            <a:endParaRPr lang="fi-FI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fi-FI" sz="600" dirty="0"/>
          </a:p>
        </p:txBody>
      </p:sp>
    </p:spTree>
    <p:extLst>
      <p:ext uri="{BB962C8B-B14F-4D97-AF65-F5344CB8AC3E}">
        <p14:creationId xmlns:p14="http://schemas.microsoft.com/office/powerpoint/2010/main" val="1264786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0CEF0-A0B4-4468-8F7F-1977D578A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Why</a:t>
            </a:r>
            <a:r>
              <a:rPr lang="fi-FI" dirty="0"/>
              <a:t> data </a:t>
            </a:r>
            <a:r>
              <a:rPr lang="fi-FI" dirty="0" err="1"/>
              <a:t>modeling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25DF16-4040-4D0F-B6D3-43DE5D8786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modeling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an important stage of any software project because, without it, you cannot get a clear idea of what your database should look like and how your application will be built upon it.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High-Quality Applications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 cost and time of application development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Early Detection of data issues and Errors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Faster application performance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Better Documentation</a:t>
            </a:r>
          </a:p>
          <a:p>
            <a:pPr lvl="1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854461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7F197-1B72-40EA-BE04-4C91AEC3E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Types</a:t>
            </a:r>
            <a:r>
              <a:rPr lang="fi-FI" dirty="0"/>
              <a:t> of Data </a:t>
            </a:r>
            <a:r>
              <a:rPr lang="fi-FI" dirty="0" err="1"/>
              <a:t>modeling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F98EE-76C1-4659-B60F-4F5B16A31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45299"/>
            <a:ext cx="3826768" cy="3805883"/>
          </a:xfrm>
        </p:spPr>
        <p:txBody>
          <a:bodyPr>
            <a:normAutofit fontScale="92500"/>
          </a:bodyPr>
          <a:lstStyle/>
          <a:p>
            <a:r>
              <a:rPr lang="fi-FI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Conceptual</a:t>
            </a:r>
            <a:r>
              <a:rPr lang="fi-FI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fi-FI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logical</a:t>
            </a:r>
            <a:r>
              <a:rPr lang="fi-FI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data </a:t>
            </a:r>
            <a:r>
              <a:rPr lang="fi-FI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modeling</a:t>
            </a:r>
            <a:endParaRPr lang="fi-FI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i-FI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fi-FI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i-FI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i-FI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Physical</a:t>
            </a:r>
            <a:r>
              <a:rPr lang="fi-FI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fi-FI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modeling</a:t>
            </a:r>
            <a:endParaRPr lang="fi-FI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i-FI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i-FI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i-FI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Theoritical</a:t>
            </a:r>
            <a:r>
              <a:rPr lang="fi-FI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fi-FI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modeling</a:t>
            </a:r>
            <a:endParaRPr lang="fi-FI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D4F148-4FA3-436C-BBF8-930DC84A0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2834" y="2194552"/>
            <a:ext cx="3826768" cy="16664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03B402-7FA0-4406-8669-5B17B1F3D6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024" y="4149080"/>
            <a:ext cx="3569568" cy="110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37963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6856</TotalTime>
  <Words>1065</Words>
  <Application>Microsoft Office PowerPoint</Application>
  <PresentationFormat>On-screen Show (4:3)</PresentationFormat>
  <Paragraphs>130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Gill Sans MT</vt:lpstr>
      <vt:lpstr>Times New Roman</vt:lpstr>
      <vt:lpstr>Gallery</vt:lpstr>
      <vt:lpstr>Data Modeling</vt:lpstr>
      <vt:lpstr>PowerPoint Presentation</vt:lpstr>
      <vt:lpstr>Opintojakson sisältö</vt:lpstr>
      <vt:lpstr>PowerPoint Presentation</vt:lpstr>
      <vt:lpstr>Arviointiperusteet</vt:lpstr>
      <vt:lpstr>PowerPoint Presentation</vt:lpstr>
      <vt:lpstr>Today</vt:lpstr>
      <vt:lpstr>Why data modeling</vt:lpstr>
      <vt:lpstr>Types of Data modeling</vt:lpstr>
      <vt:lpstr>Steps in data modeling</vt:lpstr>
      <vt:lpstr>Information system (tietojärjestelmä)</vt:lpstr>
      <vt:lpstr>Data is Money </vt:lpstr>
      <vt:lpstr>Example</vt:lpstr>
      <vt:lpstr>PowerPoint Presentation</vt:lpstr>
      <vt:lpstr>Databases</vt:lpstr>
      <vt:lpstr>Software  </vt:lpstr>
      <vt:lpstr>System</vt:lpstr>
      <vt:lpstr>ERDPlus</vt:lpstr>
      <vt:lpstr>ERD</vt:lpstr>
      <vt:lpstr>Relations</vt:lpstr>
      <vt:lpstr>exercise</vt:lpstr>
      <vt:lpstr>Exampe</vt:lpstr>
      <vt:lpstr>Bachman Style</vt:lpstr>
      <vt:lpstr>Example</vt:lpstr>
      <vt:lpstr>Exercise</vt:lpstr>
      <vt:lpstr>Answer</vt:lpstr>
      <vt:lpstr>Exercise 2</vt:lpstr>
      <vt:lpstr>Answer</vt:lpstr>
      <vt:lpstr>PowerPoint Presentation</vt:lpstr>
      <vt:lpstr>PowerPoint Presentation</vt:lpstr>
      <vt:lpstr>Solution</vt:lpstr>
      <vt:lpstr>Assignment (Group)</vt:lpstr>
      <vt:lpstr>Exercise</vt:lpstr>
      <vt:lpstr>PowerPoint Presentation</vt:lpstr>
      <vt:lpstr>Assignment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Amir Dirin</dc:creator>
  <cp:lastModifiedBy>Amir Dirin</cp:lastModifiedBy>
  <cp:revision>39</cp:revision>
  <dcterms:created xsi:type="dcterms:W3CDTF">2022-08-09T12:22:54Z</dcterms:created>
  <dcterms:modified xsi:type="dcterms:W3CDTF">2023-01-10T14:14:52Z</dcterms:modified>
</cp:coreProperties>
</file>

<file path=docProps/thumbnail.jpeg>
</file>